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0"/>
  </p:notesMasterIdLst>
  <p:handoutMasterIdLst>
    <p:handoutMasterId r:id="rId21"/>
  </p:handoutMasterIdLst>
  <p:sldIdLst>
    <p:sldId id="281" r:id="rId5"/>
    <p:sldId id="294" r:id="rId6"/>
    <p:sldId id="284" r:id="rId7"/>
    <p:sldId id="280" r:id="rId8"/>
    <p:sldId id="261" r:id="rId9"/>
    <p:sldId id="266" r:id="rId10"/>
    <p:sldId id="279" r:id="rId11"/>
    <p:sldId id="277" r:id="rId12"/>
    <p:sldId id="293" r:id="rId13"/>
    <p:sldId id="296" r:id="rId14"/>
    <p:sldId id="295" r:id="rId15"/>
    <p:sldId id="298" r:id="rId16"/>
    <p:sldId id="297" r:id="rId17"/>
    <p:sldId id="265" r:id="rId18"/>
    <p:sldId id="28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16" autoAdjust="0"/>
    <p:restoredTop sz="40719" autoAdjust="0"/>
  </p:normalViewPr>
  <p:slideViewPr>
    <p:cSldViewPr snapToGrid="0">
      <p:cViewPr varScale="1">
        <p:scale>
          <a:sx n="42" d="100"/>
          <a:sy n="42" d="100"/>
        </p:scale>
        <p:origin x="1410" y="54"/>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6/12/2024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6/12/2024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dirty="0"/>
          </a:p>
          <a:p>
            <a:r>
              <a:rPr lang="en-US" dirty="0"/>
              <a:t>In this </a:t>
            </a:r>
            <a:r>
              <a:rPr lang="en-US" dirty="0" err="1"/>
              <a:t>powerpoint</a:t>
            </a:r>
            <a:r>
              <a:rPr lang="en-US" dirty="0"/>
              <a:t> we will review some of the major concepts and information from Part 1: Defining Technology.  There are two halves to this </a:t>
            </a:r>
            <a:r>
              <a:rPr lang="en-US" dirty="0" err="1"/>
              <a:t>powerpoint</a:t>
            </a:r>
            <a:r>
              <a:rPr lang="en-US" dirty="0"/>
              <a:t>, reviewing Chapter 1 and Chapter 2.</a:t>
            </a:r>
          </a:p>
          <a:p>
            <a:endParaRPr lang="en-US" dirty="0"/>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0110654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Technological change as major driver of economic growth</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Without endorsing technological determinism, we recognize that technology is a major component of economic growth through enhancing efficiencies and productivity and generating entirely new markets.  </a:t>
            </a:r>
          </a:p>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Much technological change is invisible. </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Technological change is often small, component changes and system improvements, but sometimes systematically changing multiple dimensions of social organization.</a:t>
            </a:r>
          </a:p>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Technological change</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and sector change. </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Technology can open up new industries, and sometimes shut down entire economic sectors.   It is not always immediately clear who will win or lose with these changes.</a:t>
            </a:r>
          </a:p>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Technological change can be implemented as a form of social control.</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Consider the case of McCormick molding technologies, implemented to disrupt labor relations, and abandoned after implementation due to cost and quality problems. (p. 37). </a:t>
            </a:r>
          </a:p>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Luddites</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were not </a:t>
            </a:r>
            <a:r>
              <a:rPr lang="en-US" sz="1200" i="1" kern="100" dirty="0">
                <a:effectLst/>
                <a:latin typeface="Calibri" panose="020F0502020204030204" pitchFamily="34" charset="0"/>
                <a:ea typeface="Calibri" panose="020F0502020204030204" pitchFamily="34" charset="0"/>
                <a:cs typeface="Times New Roman" panose="02020603050405020304" pitchFamily="18" charset="0"/>
              </a:rPr>
              <a:t>only</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machine breakers.  Their protests were about working conditions, the quality of the work, and general economic conditions.    (See: K. Sale, </a:t>
            </a:r>
            <a:r>
              <a:rPr lang="en-US" sz="1200" i="1" kern="100" dirty="0">
                <a:effectLst/>
                <a:latin typeface="Calibri" panose="020F0502020204030204" pitchFamily="34" charset="0"/>
                <a:ea typeface="Calibri" panose="020F0502020204030204" pitchFamily="34" charset="0"/>
                <a:cs typeface="Times New Roman" panose="02020603050405020304" pitchFamily="18" charset="0"/>
              </a:rPr>
              <a:t>Rebels Against the Future (1995).</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Neo-luddites</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of various stripes sometimes produce generalized criticism of all contemporary technology, but more often neo-luddites are sector-specific in their resistance: GMOS? More lanes on a highway?  AI in education?  As noted, culturally in the US there is widespread belief in technology as a general idea, but with specific criticisms and resistance based on people’s experiences and affiliations.  </a:t>
            </a:r>
          </a:p>
          <a:p>
            <a:pPr marL="342900" marR="0" lvl="0" indent="-342900">
              <a:lnSpc>
                <a:spcPct val="107000"/>
              </a:lnSpc>
              <a:spcBef>
                <a:spcPts val="0"/>
              </a:spcBef>
              <a:spcAft>
                <a:spcPts val="0"/>
              </a:spcAft>
              <a:buFont typeface="Symbol" panose="05050102010706020507" pitchFamily="18" charset="2"/>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The </a:t>
            </a: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criteria </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that the Luddites implied and expressed were that a new technology had to improve their standard of living, sustain the quality of work experience, and improve quality of products.  </a:t>
            </a:r>
          </a:p>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High and low-inclusion actors. </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High inclusion actors are tightly engaged in a technological framework and can see a lot of possibilities </a:t>
            </a:r>
            <a:r>
              <a:rPr lang="en-US" sz="1200" i="1" kern="100" dirty="0">
                <a:effectLst/>
                <a:latin typeface="Calibri" panose="020F0502020204030204" pitchFamily="34" charset="0"/>
                <a:ea typeface="Calibri" panose="020F0502020204030204" pitchFamily="34" charset="0"/>
                <a:cs typeface="Times New Roman" panose="02020603050405020304" pitchFamily="18" charset="0"/>
              </a:rPr>
              <a:t>within</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the frame, but not so much outside of the frame.  Low inclusion factors often face a take-it-or-leave it choice, with little to say about the internal development of the technology.  </a:t>
            </a:r>
          </a:p>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Technological fix</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the selection of artifacts and systems to effect change, rests on a belief in the power of technology to solve what are problems of a different ‘register’ of human interactions.  In the US there’s a belief that electric cars will solve our climate change contributions, not a social movement to reduce driving and improve urban planning.  </a:t>
            </a:r>
          </a:p>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Technocracy</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and things like “</a:t>
            </a: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scientific management”</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maintain an image of neutrality and efficiency which may mask underlying assumptions and inequalities that are fundamentally undemocratic.  </a:t>
            </a:r>
          </a:p>
          <a:p>
            <a:pPr marL="342900" marR="0" lvl="0" indent="-342900">
              <a:lnSpc>
                <a:spcPct val="107000"/>
              </a:lnSpc>
              <a:spcBef>
                <a:spcPts val="0"/>
              </a:spcBef>
              <a:spcAft>
                <a:spcPts val="80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Technocracy</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has the goal of a political system where  administration replaces politics.  Administration is the means by which political ends are achieved. The allocation of priorities, values and power, the determination of the ‘ends’ of a political question – are not neutral processes.  </a:t>
            </a:r>
          </a:p>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38848584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Caliente, NV </a:t>
            </a:r>
            <a:r>
              <a:rPr lang="en-US" dirty="0" err="1"/>
              <a:t>toodles</a:t>
            </a:r>
            <a:r>
              <a:rPr lang="en-US" dirty="0"/>
              <a:t> along as a rural Western town in the high deserts.  It is situated in Lincoln County, NV. https://lccentral.com/business-directory/ </a:t>
            </a:r>
          </a:p>
          <a:p>
            <a:endParaRPr lang="en-US" dirty="0"/>
          </a:p>
          <a:p>
            <a:r>
              <a:rPr lang="en-US" dirty="0"/>
              <a:t>At 20% of its maximum population from about 100 years ago, the technological change that restructured the railroads obviously severely impacted the town.</a:t>
            </a:r>
          </a:p>
          <a:p>
            <a:endParaRPr lang="en-US" dirty="0"/>
          </a:p>
          <a:p>
            <a:r>
              <a:rPr lang="en-US" dirty="0"/>
              <a:t>What would improve the economic strength of this area?  Is it technological?  </a:t>
            </a:r>
          </a:p>
          <a:p>
            <a:endParaRPr lang="en-US" dirty="0"/>
          </a:p>
          <a:p>
            <a:r>
              <a:rPr lang="en-US" dirty="0"/>
              <a:t>While not </a:t>
            </a:r>
            <a:r>
              <a:rPr lang="en-US" i="1" dirty="0"/>
              <a:t>totally</a:t>
            </a:r>
            <a:r>
              <a:rPr lang="en-US" i="0" dirty="0"/>
              <a:t> abandoned, as these places are in Japan (</a:t>
            </a:r>
            <a:r>
              <a:rPr lang="en-US" dirty="0"/>
              <a:t>https://www.atlasobscura.com/things-to-do/japan/abandoned), why isn’t the capacity for remote work something that might allow people to inhabit small towns and be part of vibrant small communities?  </a:t>
            </a:r>
          </a:p>
          <a:p>
            <a:endParaRPr lang="en-US" dirty="0"/>
          </a:p>
          <a:p>
            <a:r>
              <a:rPr lang="en-US" dirty="0"/>
              <a:t>What, to workers, are the best and worst things from WFH?  To managers and executives?  What exactly is driving the call to return to the office?  </a:t>
            </a:r>
          </a:p>
        </p:txBody>
      </p:sp>
      <p:sp>
        <p:nvSpPr>
          <p:cNvPr id="4" name="Slide Number Placeholder 3"/>
          <p:cNvSpPr>
            <a:spLocks noGrp="1"/>
          </p:cNvSpPr>
          <p:nvPr>
            <p:ph type="sldNum" sz="quarter" idx="5"/>
          </p:nvPr>
        </p:nvSpPr>
        <p:spPr/>
        <p:txBody>
          <a:bodyPr/>
          <a:lstStyle/>
          <a:p>
            <a:fld id="{55247812-3409-784D-BAE7-ABE53735D59F}" type="slidenum">
              <a:rPr lang="en-US" smtClean="0"/>
              <a:t>12</a:t>
            </a:fld>
            <a:endParaRPr lang="en-US"/>
          </a:p>
        </p:txBody>
      </p:sp>
    </p:spTree>
    <p:extLst>
      <p:ext uri="{BB962C8B-B14F-4D97-AF65-F5344CB8AC3E}">
        <p14:creationId xmlns:p14="http://schemas.microsoft.com/office/powerpoint/2010/main" val="38030430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13</a:t>
            </a:fld>
            <a:endParaRPr lang="en-US"/>
          </a:p>
        </p:txBody>
      </p:sp>
    </p:spTree>
    <p:extLst>
      <p:ext uri="{BB962C8B-B14F-4D97-AF65-F5344CB8AC3E}">
        <p14:creationId xmlns:p14="http://schemas.microsoft.com/office/powerpoint/2010/main" val="41587069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14</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dirty="0"/>
          </a:p>
          <a:p>
            <a:r>
              <a:rPr lang="en-US" dirty="0"/>
              <a:t>In each chapter review, I will summarize the themes, key terms, make note of key cases, and give you some important questions to think about.</a:t>
            </a:r>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This class is oriented in approach from the field of “Science and Technology Studies,” or STS.  In this field we consider the social relations of science and technology, including studies from history, philosophy, anthropology, economics, and even literature and media studies.</a:t>
            </a:r>
          </a:p>
          <a:p>
            <a:endParaRPr lang="en-US" dirty="0"/>
          </a:p>
          <a:p>
            <a:r>
              <a:rPr lang="en-US" dirty="0"/>
              <a:t>We take a primarily </a:t>
            </a:r>
            <a:r>
              <a:rPr lang="en-US" i="1" dirty="0"/>
              <a:t>humanist</a:t>
            </a:r>
            <a:r>
              <a:rPr lang="en-US" i="0" dirty="0"/>
              <a:t> orientation, considering the questions: </a:t>
            </a:r>
          </a:p>
          <a:p>
            <a:endParaRPr lang="en-US" i="0" dirty="0"/>
          </a:p>
          <a:p>
            <a:r>
              <a:rPr lang="en-US" i="0" dirty="0"/>
              <a:t>How did we get here?</a:t>
            </a:r>
          </a:p>
          <a:p>
            <a:r>
              <a:rPr lang="en-US" i="0" dirty="0"/>
              <a:t>Where is here?</a:t>
            </a:r>
          </a:p>
          <a:p>
            <a:r>
              <a:rPr lang="en-US" i="0" dirty="0"/>
              <a:t>What does this all mean?</a:t>
            </a:r>
          </a:p>
          <a:p>
            <a:r>
              <a:rPr lang="en-US" i="0" dirty="0"/>
              <a:t>How do you know?</a:t>
            </a:r>
          </a:p>
          <a:p>
            <a:endParaRPr lang="en-US" i="0" dirty="0"/>
          </a:p>
          <a:p>
            <a:r>
              <a:rPr lang="en-US" i="0" dirty="0"/>
              <a:t>The basic premise of the course are that science and technology (S&amp;T) shape and are shaped by social life.  </a:t>
            </a:r>
          </a:p>
          <a:p>
            <a:endParaRPr lang="en-US" i="0" dirty="0"/>
          </a:p>
          <a:p>
            <a:r>
              <a:rPr lang="en-US" i="0" dirty="0"/>
              <a:t>This is counterintuitive, because to many people, S&amp;T are “outside” of basic social processes and culture.</a:t>
            </a:r>
          </a:p>
          <a:p>
            <a:endParaRPr lang="en-US" i="0" dirty="0"/>
          </a:p>
          <a:p>
            <a:r>
              <a:rPr lang="en-US" i="0" dirty="0"/>
              <a:t>This insight leads to provocative questions.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i="0" dirty="0"/>
              <a:t>	</a:t>
            </a:r>
            <a:r>
              <a:rPr lang="en-US" altLang="en-US" dirty="0"/>
              <a:t>What (or who) drives technological change?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dirty="0"/>
              <a:t>	Who controls science and technology?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dirty="0"/>
              <a:t>	What are the bases for knowledge and expertise?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dirty="0"/>
              <a:t>	What are the relationships between science, technology, ethics, and justice?</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2295017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Technology: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en-US" dirty="0">
              <a:latin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dirty="0">
                <a:latin typeface="Times New Roman" panose="02020603050405020304" pitchFamily="18" charset="0"/>
              </a:rPr>
              <a:t>Unpacking the term technology to its roots in the Greek </a:t>
            </a:r>
            <a:r>
              <a:rPr lang="en-US" altLang="en-US" i="1" dirty="0">
                <a:latin typeface="Times New Roman" panose="02020603050405020304" pitchFamily="18" charset="0"/>
              </a:rPr>
              <a:t>techne (art)</a:t>
            </a:r>
            <a:r>
              <a:rPr lang="en-US" altLang="en-US" dirty="0">
                <a:latin typeface="Times New Roman" panose="02020603050405020304" pitchFamily="18" charset="0"/>
              </a:rPr>
              <a:t> and </a:t>
            </a:r>
            <a:r>
              <a:rPr lang="en-US" altLang="en-US" i="1" dirty="0">
                <a:latin typeface="Times New Roman" panose="02020603050405020304" pitchFamily="18" charset="0"/>
              </a:rPr>
              <a:t>logos  (discourse) </a:t>
            </a:r>
            <a:r>
              <a:rPr lang="en-US" altLang="en-US" dirty="0">
                <a:latin typeface="Times New Roman" panose="02020603050405020304" pitchFamily="18" charset="0"/>
              </a:rPr>
              <a:t>connects the earliest meaning of technology as discourse about or description of the practical arts and connects to contemporary usage of skill or technique or application of knowledge.  </a:t>
            </a:r>
            <a:br>
              <a:rPr lang="en-US" altLang="en-US" dirty="0">
                <a:latin typeface="Times New Roman" panose="02020603050405020304" pitchFamily="18" charset="0"/>
              </a:rPr>
            </a:br>
            <a:endParaRPr lang="en-US" altLang="en-US" dirty="0">
              <a:latin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dirty="0">
                <a:latin typeface="Times New Roman" panose="02020603050405020304" pitchFamily="18" charset="0"/>
              </a:rPr>
              <a:t>As a term or concept, technology is a relatively recent “invention.” As a term it was probably first used in print in about 1615 (see the Oxford English Dictionary), as a description of the principles underlying the ‘mechanical arts’ and other forms of craft knowledge.  It solidified into contemporary usage as a description of THINGS in the mid 19</a:t>
            </a:r>
            <a:r>
              <a:rPr lang="en-US" altLang="en-US" baseline="30000" dirty="0">
                <a:latin typeface="Times New Roman" panose="02020603050405020304" pitchFamily="18" charset="0"/>
              </a:rPr>
              <a:t>th</a:t>
            </a:r>
            <a:r>
              <a:rPr lang="en-US" altLang="en-US" dirty="0">
                <a:latin typeface="Times New Roman" panose="02020603050405020304" pitchFamily="18" charset="0"/>
              </a:rPr>
              <a:t> century, particularly as a term describing the design and manufacture of technology as applied science.  At this point in time the profession of engineering was establishing itself as an occupation separate from natural philosophy or ‘mere’ craft work (also known as mechanics), and the term also took on a gendered connotation that connected technology both to masculinity and took on the connotation of being more than just the “how to” knowledge of workers.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en-US" dirty="0">
              <a:latin typeface="Times New Roman" panose="02020603050405020304" pitchFamily="18" charset="0"/>
            </a:endParaRPr>
          </a:p>
          <a:p>
            <a:r>
              <a:rPr lang="en-US" b="1" dirty="0"/>
              <a:t>Prior Beliefs:</a:t>
            </a:r>
          </a:p>
          <a:p>
            <a:endParaRPr lang="en-US" dirty="0"/>
          </a:p>
          <a:p>
            <a:r>
              <a:rPr lang="en-US" dirty="0"/>
              <a:t>Many of you believe two interrelated things: that S&amp;T are somehow ‘outside’ of sociocultural relations, and that technology is an independent force in society.  The latter is the idea of </a:t>
            </a:r>
            <a:r>
              <a:rPr lang="en-US" i="1" dirty="0"/>
              <a:t>technological determinism</a:t>
            </a:r>
            <a:r>
              <a:rPr lang="en-US" i="0" dirty="0"/>
              <a:t>.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dirty="0">
                <a:latin typeface="Times New Roman" panose="02020603050405020304" pitchFamily="18" charset="0"/>
              </a:rPr>
              <a:t>Following the idea that “fish never notice the water they are in,” most people in their everyday life never really notice the complex web of social relations that shape their behavior, their beliefs and attitudes, or their possibilities and opportunities, or the various scales at which these things operate.  While the “social” of “social networking” has made interpersonal levels of sociality more observable, the other levels still remain invisible unless effort is made to tease these threads apart.  Relative outsiders (immigrants, people crossing a social boundary such as age, race, or class groupings) often have an advantage in seeing how the social world is operating.  The social history and life of S&amp;T is largely invisible to most people and taken for granted by those working as scientists or engineers.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en-US" dirty="0">
              <a:latin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b="1" dirty="0">
                <a:latin typeface="Times New Roman" panose="02020603050405020304" pitchFamily="18" charset="0"/>
              </a:rPr>
              <a:t>Critical Thinking</a:t>
            </a:r>
            <a:r>
              <a:rPr lang="en-US" altLang="en-US" b="0" dirty="0">
                <a:latin typeface="Times New Roman" panose="02020603050405020304" pitchFamily="18"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en-US" b="0" dirty="0">
              <a:latin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b="0" dirty="0">
                <a:latin typeface="Times New Roman" panose="02020603050405020304" pitchFamily="18" charset="0"/>
              </a:rPr>
              <a:t>Taking apart assumptions and challenging prior beliefs can make people </a:t>
            </a:r>
            <a:r>
              <a:rPr lang="en-US" altLang="en-US" b="0" i="1" dirty="0">
                <a:latin typeface="Times New Roman" panose="02020603050405020304" pitchFamily="18" charset="0"/>
              </a:rPr>
              <a:t>very</a:t>
            </a:r>
            <a:r>
              <a:rPr lang="en-US" altLang="en-US" b="0" i="0" dirty="0">
                <a:latin typeface="Times New Roman" panose="02020603050405020304" pitchFamily="18" charset="0"/>
              </a:rPr>
              <a:t> uncomfortable.  When I am generating a critique of technological systems, or of a specific technology, that often threatens people’s ideas about the neutrality of S&amp;T, and also about the whole idea for progress.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en-US" b="0" i="0" dirty="0">
              <a:latin typeface="Times New Roman" panose="02020603050405020304" pitchFamily="18" charset="0"/>
            </a:endParaRPr>
          </a:p>
          <a:p>
            <a:pPr eaLnBrk="1" hangingPunct="1"/>
            <a:endParaRPr lang="en-US" altLang="en-US" sz="1200" dirty="0"/>
          </a:p>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Presentism</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tendency to use present configurations as the benchmark for defining technology.</a:t>
            </a:r>
          </a:p>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Technology</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The term first appears in an English book title in 1831, referring to the ‘mechanical arts,’ ‘applied sciences’ situated in crafts and production.</a:t>
            </a:r>
          </a:p>
          <a:p>
            <a:pPr marL="342900" marR="0" lvl="0" indent="-342900">
              <a:lnSpc>
                <a:spcPct val="107000"/>
              </a:lnSpc>
              <a:spcBef>
                <a:spcPts val="0"/>
              </a:spcBef>
              <a:spcAft>
                <a:spcPts val="0"/>
              </a:spcAft>
              <a:buFont typeface="Symbol" panose="05050102010706020507" pitchFamily="18" charset="2"/>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To the extent that organizations are </a:t>
            </a:r>
            <a:r>
              <a:rPr lang="en-US" sz="1200" i="1" kern="100" dirty="0">
                <a:effectLst/>
                <a:latin typeface="Calibri" panose="020F0502020204030204" pitchFamily="34" charset="0"/>
                <a:ea typeface="Calibri" panose="020F0502020204030204" pitchFamily="34" charset="0"/>
                <a:cs typeface="Times New Roman" panose="02020603050405020304" pitchFamily="18" charset="0"/>
              </a:rPr>
              <a:t>designed </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we want people to think of an </a:t>
            </a: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organization as technology.</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Symbol" panose="05050102010706020507" pitchFamily="18" charset="2"/>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There are multiple levels or registers of technology, and technological change can focus on </a:t>
            </a: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components</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artifacts</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and broad scale </a:t>
            </a: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technological systems</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a:t>
            </a:r>
          </a:p>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Technology is the knowledge and organization to produce objects and techniques to achieve goals.</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Goals or ends</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These are the objectives of activities, although invention and creativity can be ends in themselves.  Connected, often in nonobvious ways, to questions about </a:t>
            </a: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means</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the processes and mechanisms for achieving said ends.</a:t>
            </a:r>
          </a:p>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Progress </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is not self-evident and is frequently a very imprecise term.  It can be narrowly defined for solving specific technical problems within a system, but harder to define when considering social contexts.</a:t>
            </a:r>
          </a:p>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Reverse Salient</a:t>
            </a:r>
            <a:r>
              <a:rPr lang="en-US" sz="1200" b="0" kern="100" dirty="0">
                <a:effectLst/>
                <a:latin typeface="Calibri" panose="020F0502020204030204" pitchFamily="34" charset="0"/>
                <a:ea typeface="Calibri" panose="020F0502020204030204" pitchFamily="34" charset="0"/>
                <a:cs typeface="Times New Roman" panose="02020603050405020304" pitchFamily="18" charset="0"/>
              </a:rPr>
              <a:t> is the element of a technological system, whether a refinement needed </a:t>
            </a:r>
            <a:r>
              <a:rPr lang="en-US" sz="1200" b="0" i="1" kern="100" dirty="0">
                <a:effectLst/>
                <a:latin typeface="Calibri" panose="020F0502020204030204" pitchFamily="34" charset="0"/>
                <a:ea typeface="Calibri" panose="020F0502020204030204" pitchFamily="34" charset="0"/>
                <a:cs typeface="Times New Roman" panose="02020603050405020304" pitchFamily="18" charset="0"/>
              </a:rPr>
              <a:t>within</a:t>
            </a:r>
            <a:r>
              <a:rPr lang="en-US" sz="1200" b="0" i="0" kern="100" dirty="0">
                <a:effectLst/>
                <a:latin typeface="Calibri" panose="020F0502020204030204" pitchFamily="34" charset="0"/>
                <a:ea typeface="Calibri" panose="020F0502020204030204" pitchFamily="34" charset="0"/>
                <a:cs typeface="Times New Roman" panose="02020603050405020304" pitchFamily="18" charset="0"/>
              </a:rPr>
              <a:t> a technology, or elements of a technological system such as complementary technologies and elements of infrastructure, which requires improvement to allow the technology to move forward.</a:t>
            </a:r>
            <a:endParaRPr lang="en-US" sz="1200" b="1"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Technology as Metaphor.</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This phrase represents the ways that technology, as a broad term, can come to signify things like progress, invention, and civilization.  Specific technologies become used as metaphors, such as the ‘feedback’ example in the text.  Consider the term ‘networking’ which has come to describe relationships.  Superficially it seems innocuous, but it defines relationships in terms of their instrumentality.</a:t>
            </a:r>
          </a:p>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Technology and Rationality.</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This phrase is meant to capture the idea that engagement with technology is founded on thinking that is systemic, relies on specific problem definitions, and carries with it an essential optimism that problems are solvable. </a:t>
            </a:r>
          </a:p>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Limits of Rationality.</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For our purposes, we want to use this phrase to complicate the issue of means/end relationships.  For example, the selection of efficient means toward immoral ends represents the limits to rational problem solving.  Technology, as currently understood, does not directly engage moral or value reasoning, even though it often has implied value judgements.  The phrase also lets us consider issues of disenchantment and instrumentalization.  What is the value of a forested hillside?  Is it sacred?  What are the competing </a:t>
            </a:r>
            <a:r>
              <a:rPr lang="en-US" sz="1200" kern="100" dirty="0" err="1">
                <a:effectLst/>
                <a:latin typeface="Calibri" panose="020F0502020204030204" pitchFamily="34" charset="0"/>
                <a:ea typeface="Calibri" panose="020F0502020204030204" pitchFamily="34" charset="0"/>
                <a:cs typeface="Times New Roman" panose="02020603050405020304" pitchFamily="18" charset="0"/>
              </a:rPr>
              <a:t>monetizations</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 tourism? Ecosystem and watershed stability? Square footage of lumber?  How do we decide?</a:t>
            </a:r>
          </a:p>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Gender and Technology</a:t>
            </a:r>
            <a:r>
              <a:rPr lang="en-US" sz="1200" b="1" i="1" kern="100" dirty="0">
                <a:effectLst/>
                <a:latin typeface="Calibri" panose="020F0502020204030204" pitchFamily="34" charset="0"/>
                <a:ea typeface="Calibri" panose="020F0502020204030204" pitchFamily="34" charset="0"/>
                <a:cs typeface="Times New Roman" panose="02020603050405020304" pitchFamily="18" charset="0"/>
              </a:rPr>
              <a:t>.</a:t>
            </a: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Overall, technology as a category is associated with masculinity, in part due to ideas about rationality and expertise, in part due to historical associations and professionalization projects.   There are also gendered associations of specific artifact systems – any household technologies (at least in the US) are associated with ‘women’s work.’  </a:t>
            </a:r>
          </a:p>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Technological Determinism.</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This is the idea that technological change is inevitable, and largely self-directed.  Close attention to the history of technology – either success or failures, the timing of technological change, conflicts in and around technologies – provides counterexamples.  Technological determinism </a:t>
            </a:r>
            <a:r>
              <a:rPr lang="en-US" sz="1200" i="1" kern="100" dirty="0">
                <a:effectLst/>
                <a:latin typeface="Calibri" panose="020F0502020204030204" pitchFamily="34" charset="0"/>
                <a:ea typeface="Calibri" panose="020F0502020204030204" pitchFamily="34" charset="0"/>
                <a:cs typeface="Times New Roman" panose="02020603050405020304" pitchFamily="18" charset="0"/>
              </a:rPr>
              <a:t>feels true </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because most people never learn about the inner workings of technological development, to see all of the people, activities, ideas, conflicts, trade-offs, and social relations which go into technologies. Technological determinism functions with the self-reinforcing character of an ideology: because people believe it is true, they don’t see the possibilities for action in relation to shaping technology. </a:t>
            </a:r>
          </a:p>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Social </a:t>
            </a:r>
            <a:r>
              <a:rPr lang="en-US" sz="1200" b="1" kern="100" dirty="0" err="1">
                <a:effectLst/>
                <a:latin typeface="Calibri" panose="020F0502020204030204" pitchFamily="34" charset="0"/>
                <a:ea typeface="Calibri" panose="020F0502020204030204" pitchFamily="34" charset="0"/>
                <a:cs typeface="Times New Roman" panose="02020603050405020304" pitchFamily="18" charset="0"/>
              </a:rPr>
              <a:t>Construcivism</a:t>
            </a: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 (SCOT)  - </a:t>
            </a:r>
            <a:r>
              <a:rPr lang="en-US" sz="1200" b="0" kern="100" dirty="0">
                <a:effectLst/>
                <a:latin typeface="Calibri" panose="020F0502020204030204" pitchFamily="34" charset="0"/>
                <a:ea typeface="Calibri" panose="020F0502020204030204" pitchFamily="34" charset="0"/>
                <a:cs typeface="Times New Roman" panose="02020603050405020304" pitchFamily="18" charset="0"/>
              </a:rPr>
              <a:t>this is a framework for looking at the multiple dimensions of social life that shape and are shaped by technology.  People can be identified by multiple levels of affiliations, and often specifically organize around a technology, as users or anti-users.  The differing priorities across groups and the different amounts of social and economic power shape the overall trajectory of technological development.</a:t>
            </a:r>
            <a:endParaRPr lang="en-US" sz="1200" b="1"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Technological optimism and pessimism.  </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The “technological fix” and the “jeremiad” (see later chapters) represent the utopian and dystopian imaginations that accompany technological determinism.</a:t>
            </a:r>
          </a:p>
          <a:p>
            <a:pPr marL="342900" marR="0" lvl="0" indent="-342900">
              <a:lnSpc>
                <a:spcPct val="107000"/>
              </a:lnSpc>
              <a:spcBef>
                <a:spcPts val="0"/>
              </a:spcBef>
              <a:spcAft>
                <a:spcPts val="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Heuristics</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The overarching epistemology of our approach is to consider the heuristics of technological change.  It is extremely difficult to generate hard-and-fast rules or models of technological development, econometric attempts notwithstanding.</a:t>
            </a:r>
          </a:p>
          <a:p>
            <a:pPr marL="342900" marR="0" lvl="0" indent="-342900">
              <a:lnSpc>
                <a:spcPct val="107000"/>
              </a:lnSpc>
              <a:spcBef>
                <a:spcPts val="0"/>
              </a:spcBef>
              <a:spcAft>
                <a:spcPts val="800"/>
              </a:spcAft>
              <a:buFont typeface="Symbol" panose="05050102010706020507" pitchFamily="18" charset="2"/>
              <a:buChar char=""/>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Systems Thinking.  </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Our approach is consistent with developing systems thinking as a tool for solving ‘wicked problems’ at the interface of science, technology, and social issues.  It encourages interdisciplinarity, meta-cognition, and engagement with others’ points of view.  </a:t>
            </a:r>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29863874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17186319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42063206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39739309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6/12/2024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6/12/2024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6/12/2024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6/12/2024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6/12/2024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6/12/2024</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microsoft.com/office/2007/relationships/hdphoto" Target="../media/hdphoto3.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microsoft.com/office/2007/relationships/hdphoto" Target="../media/hdphoto4.wdp"/></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hyperlink" Target="mailto:jlc@arizona.edu" TargetMode="External"/><Relationship Id="rId2" Type="http://schemas.openxmlformats.org/officeDocument/2006/relationships/image" Target="../media/image6.png"/><Relationship Id="rId1" Type="http://schemas.openxmlformats.org/officeDocument/2006/relationships/slideLayout" Target="../slideLayouts/slideLayout12.xml"/><Relationship Id="rId4" Type="http://schemas.openxmlformats.org/officeDocument/2006/relationships/hyperlink" Target="https://sites.arizona.edu/jennifercroissant/"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microsoft.com/office/2007/relationships/hdphoto" Target="../media/hdphoto3.wd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microsoft.com/office/2007/relationships/hdphoto" Target="../media/hdphoto4.wdp"/></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5080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dirty="0"/>
              <a:t>Technology and Society</a:t>
            </a:r>
            <a:br>
              <a:rPr lang="en-US" dirty="0"/>
            </a:br>
            <a:r>
              <a:rPr lang="en-US" dirty="0"/>
              <a:t>Week 1</a:t>
            </a: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5" y="466344"/>
            <a:ext cx="6241651" cy="1710354"/>
          </a:xfrm>
          <a:noFill/>
        </p:spPr>
        <p:txBody>
          <a:bodyPr anchor="ctr"/>
          <a:lstStyle/>
          <a:p>
            <a:r>
              <a:rPr lang="en-US" dirty="0"/>
              <a:t>THEMES</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5242426" y="2286000"/>
            <a:ext cx="6241650" cy="3474720"/>
          </a:xfrm>
          <a:noFill/>
        </p:spPr>
        <p:txBody>
          <a:bodyPr vert="horz" lIns="91440" tIns="45720" rIns="91440" bIns="45720" rtlCol="0" anchor="t">
            <a:normAutofit/>
          </a:bodyPr>
          <a:lstStyle/>
          <a:p>
            <a:pPr marL="0" indent="0">
              <a:buNone/>
            </a:pPr>
            <a:r>
              <a:rPr lang="en-US" sz="2800" dirty="0"/>
              <a:t>The </a:t>
            </a:r>
            <a:r>
              <a:rPr lang="en-US" sz="2800" i="1" dirty="0"/>
              <a:t>construction</a:t>
            </a:r>
            <a:r>
              <a:rPr lang="en-US" sz="2800" dirty="0"/>
              <a:t> of technologies is based on different social groups and their inputs into technological development.</a:t>
            </a:r>
          </a:p>
          <a:p>
            <a:pPr marL="0" indent="0">
              <a:buNone/>
            </a:pPr>
            <a:endParaRPr lang="en-US" sz="2800" dirty="0"/>
          </a:p>
          <a:p>
            <a:pPr marL="0" indent="0">
              <a:buNone/>
            </a:pPr>
            <a:r>
              <a:rPr lang="en-US" sz="2800" dirty="0"/>
              <a:t>The </a:t>
            </a:r>
            <a:r>
              <a:rPr lang="en-US" sz="2800" i="1" dirty="0"/>
              <a:t>effects</a:t>
            </a:r>
            <a:r>
              <a:rPr lang="en-US" sz="2800" dirty="0"/>
              <a:t> of technology are often differentially experienced by social groups.</a:t>
            </a:r>
          </a:p>
        </p:txBody>
      </p:sp>
    </p:spTree>
    <p:extLst>
      <p:ext uri="{BB962C8B-B14F-4D97-AF65-F5344CB8AC3E}">
        <p14:creationId xmlns:p14="http://schemas.microsoft.com/office/powerpoint/2010/main" val="30162168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365760"/>
            <a:ext cx="10515600" cy="1325563"/>
          </a:xfrm>
          <a:noFill/>
        </p:spPr>
        <p:txBody>
          <a:bodyPr anchor="ctr"/>
          <a:lstStyle/>
          <a:p>
            <a:r>
              <a:rPr lang="en-US" dirty="0"/>
              <a:t>KEY TERMS</a:t>
            </a:r>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quarter" idx="15"/>
          </p:nvPr>
        </p:nvSpPr>
        <p:spPr>
          <a:xfrm>
            <a:off x="838200" y="1790329"/>
            <a:ext cx="5134335" cy="4113054"/>
          </a:xfrm>
          <a:noFill/>
        </p:spPr>
        <p:txBody>
          <a:bodyPr vert="horz" lIns="91440" tIns="45720" rIns="91440" bIns="45720" rtlCol="0" anchor="t">
            <a:normAutofit/>
          </a:bodyPr>
          <a:lstStyle/>
          <a:p>
            <a:r>
              <a:rPr lang="en-US" dirty="0"/>
              <a:t>Technology and Economic Growth</a:t>
            </a:r>
          </a:p>
          <a:p>
            <a:r>
              <a:rPr lang="en-US" dirty="0"/>
              <a:t>Technological Change can be invisible</a:t>
            </a:r>
          </a:p>
          <a:p>
            <a:r>
              <a:rPr lang="en-US" dirty="0"/>
              <a:t>Technology can create new economic sectors.</a:t>
            </a:r>
          </a:p>
          <a:p>
            <a:r>
              <a:rPr lang="en-US" dirty="0"/>
              <a:t>Technology can be a form of social control</a:t>
            </a:r>
          </a:p>
          <a:p>
            <a:r>
              <a:rPr lang="en-US" dirty="0"/>
              <a:t>Luddites and Neo-Luddites</a:t>
            </a:r>
          </a:p>
          <a:p>
            <a:pPr lvl="1" indent="0">
              <a:buNone/>
            </a:pPr>
            <a:endParaRPr lang="en-US" dirty="0"/>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quarter" idx="16"/>
          </p:nvPr>
        </p:nvSpPr>
        <p:spPr>
          <a:xfrm>
            <a:off x="6219464" y="1790329"/>
            <a:ext cx="5134335" cy="4113054"/>
          </a:xfrm>
          <a:noFill/>
        </p:spPr>
        <p:txBody>
          <a:bodyPr>
            <a:normAutofit/>
          </a:bodyPr>
          <a:lstStyle/>
          <a:p>
            <a:r>
              <a:rPr lang="en-US" dirty="0"/>
              <a:t>High and Low Inclusion Actors</a:t>
            </a:r>
          </a:p>
          <a:p>
            <a:r>
              <a:rPr lang="en-US" dirty="0"/>
              <a:t>Technological Fix</a:t>
            </a:r>
          </a:p>
          <a:p>
            <a:r>
              <a:rPr lang="en-US" dirty="0"/>
              <a:t>Scientific Management</a:t>
            </a:r>
          </a:p>
          <a:p>
            <a:r>
              <a:rPr lang="en-US" dirty="0"/>
              <a:t>Technocracy</a:t>
            </a: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10065437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r>
              <a:rPr lang="en-US" dirty="0"/>
              <a:t>CASES</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2024781"/>
            <a:ext cx="5212079" cy="4137189"/>
          </a:xfrm>
          <a:noFill/>
        </p:spPr>
        <p:txBody>
          <a:bodyPr>
            <a:normAutofit lnSpcReduction="10000"/>
          </a:bodyPr>
          <a:lstStyle/>
          <a:p>
            <a:r>
              <a:rPr lang="en-US" dirty="0"/>
              <a:t>Caliente, Nevada</a:t>
            </a:r>
          </a:p>
          <a:p>
            <a:endParaRPr lang="en-US" dirty="0"/>
          </a:p>
          <a:p>
            <a:r>
              <a:rPr lang="en-US" dirty="0"/>
              <a:t>In 1905 the Union Pacific Railroad completed lines through Caliente, Nevada, as a water station for the steam trains.  In about 1923 the city hit a peak population of over 5000 residents.</a:t>
            </a:r>
          </a:p>
          <a:p>
            <a:endParaRPr lang="en-US" dirty="0"/>
          </a:p>
          <a:p>
            <a:r>
              <a:rPr lang="en-US" dirty="0"/>
              <a:t>By 1950,  the population was  less than 1000 people, after rail dieselization.  The city currently has just under 1000 residents.  The current per capita income is about $20,555.  </a:t>
            </a:r>
          </a:p>
          <a:p>
            <a:r>
              <a:rPr lang="en-US" dirty="0"/>
              <a:t>Primary employment seems to be centered in the tourist industry and related services, and City and County Government. </a:t>
            </a: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quarter" idx="14"/>
          </p:nvPr>
        </p:nvSpPr>
        <p:spPr>
          <a:xfrm>
            <a:off x="6459795" y="2024780"/>
            <a:ext cx="4894006" cy="4137189"/>
          </a:xfrm>
          <a:noFill/>
        </p:spPr>
        <p:txBody>
          <a:bodyPr>
            <a:normAutofit/>
          </a:bodyPr>
          <a:lstStyle/>
          <a:p>
            <a:r>
              <a:rPr lang="en-US" dirty="0"/>
              <a:t>The Current Debate about WFH</a:t>
            </a:r>
          </a:p>
          <a:p>
            <a:endParaRPr lang="en-US" dirty="0"/>
          </a:p>
          <a:p>
            <a:r>
              <a:rPr lang="en-US" dirty="0"/>
              <a:t>During the height of the COVID-19 pandemic (Say, 2020-2022), </a:t>
            </a:r>
            <a:r>
              <a:rPr lang="en-US" i="1" dirty="0"/>
              <a:t>work from home</a:t>
            </a:r>
            <a:r>
              <a:rPr lang="en-US" dirty="0"/>
              <a:t> (WFH) was one strategy for maintaining productivity while minimizing risk of exposure.  This was not available to every economic sector, but highly valued where possible.</a:t>
            </a:r>
          </a:p>
          <a:p>
            <a:r>
              <a:rPr lang="en-US" dirty="0"/>
              <a:t>WFH is still </a:t>
            </a:r>
            <a:r>
              <a:rPr lang="en-US" i="1" dirty="0"/>
              <a:t>technically possible</a:t>
            </a:r>
            <a:r>
              <a:rPr lang="en-US" dirty="0"/>
              <a:t> but seen as undesirable by managers and other corporate elites.  Why is that?  </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8382456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1581912"/>
          </a:xfrm>
          <a:noFill/>
        </p:spPr>
        <p:txBody>
          <a:bodyPr anchor="b"/>
          <a:lstStyle/>
          <a:p>
            <a:r>
              <a:rPr lang="en-US" dirty="0"/>
              <a:t>CRITICAL QUESTIONS</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200" y="2257063"/>
            <a:ext cx="4894006" cy="3904906"/>
          </a:xfrm>
          <a:noFill/>
        </p:spPr>
        <p:txBody>
          <a:bodyPr vert="horz" lIns="91440" tIns="45720" rIns="91440" bIns="45720" rtlCol="0" anchor="t">
            <a:normAutofit/>
          </a:bodyPr>
          <a:lstStyle/>
          <a:p>
            <a:r>
              <a:rPr lang="en-US" dirty="0"/>
              <a:t>What drives technological change? </a:t>
            </a:r>
          </a:p>
          <a:p>
            <a:r>
              <a:rPr lang="en-US" dirty="0"/>
              <a:t>	Is it economic efficiency?</a:t>
            </a:r>
          </a:p>
          <a:p>
            <a:r>
              <a:rPr lang="en-US" dirty="0"/>
              <a:t>	Social control?</a:t>
            </a:r>
          </a:p>
          <a:p>
            <a:r>
              <a:rPr lang="en-US" dirty="0"/>
              <a:t>	Career-making?</a:t>
            </a:r>
          </a:p>
          <a:p>
            <a:r>
              <a:rPr lang="en-US" dirty="0"/>
              <a:t>	Faith in technology?</a:t>
            </a:r>
          </a:p>
          <a:p>
            <a:endParaRPr lang="en-US" dirty="0"/>
          </a:p>
          <a:p>
            <a:r>
              <a:rPr lang="en-US" dirty="0"/>
              <a:t>Can we predict and  address the negative outcomes of technological change?  Should we?</a:t>
            </a:r>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5879321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dirty="0"/>
              <a:t>SUMMARY AND SYNTHESIS</a:t>
            </a:r>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2024781"/>
            <a:ext cx="4894006" cy="4137189"/>
          </a:xfrm>
        </p:spPr>
        <p:txBody>
          <a:bodyPr>
            <a:normAutofit/>
          </a:bodyPr>
          <a:lstStyle/>
          <a:p>
            <a:pPr marL="0" indent="0">
              <a:buNone/>
            </a:pPr>
            <a:r>
              <a:rPr lang="en-US" sz="3200" dirty="0"/>
              <a:t>Technology is  </a:t>
            </a:r>
            <a:r>
              <a:rPr lang="en-US" sz="3200" b="1" dirty="0"/>
              <a:t>a system created by humans that uses knowledge and organization to produce objects and techniques for the attainment of specific goals (p. 8).</a:t>
            </a:r>
            <a:endParaRPr lang="en-US" sz="3200" dirty="0"/>
          </a:p>
        </p:txBody>
      </p:sp>
      <p:sp>
        <p:nvSpPr>
          <p:cNvPr id="4" name="Content Placeholder 3">
            <a:extLst>
              <a:ext uri="{FF2B5EF4-FFF2-40B4-BE49-F238E27FC236}">
                <a16:creationId xmlns:a16="http://schemas.microsoft.com/office/drawing/2014/main" id="{83302BFD-960F-CBB3-E984-CDC12813A10C}"/>
              </a:ext>
            </a:extLst>
          </p:cNvPr>
          <p:cNvSpPr>
            <a:spLocks noGrp="1"/>
          </p:cNvSpPr>
          <p:nvPr>
            <p:ph sz="quarter" idx="14"/>
          </p:nvPr>
        </p:nvSpPr>
        <p:spPr>
          <a:xfrm>
            <a:off x="6459795" y="2024780"/>
            <a:ext cx="4894006" cy="4137189"/>
          </a:xfrm>
          <a:noFill/>
        </p:spPr>
        <p:txBody>
          <a:bodyPr>
            <a:noAutofit/>
          </a:bodyPr>
          <a:lstStyle/>
          <a:p>
            <a:r>
              <a:rPr lang="en-US" sz="2000" dirty="0"/>
              <a:t>Technological change is often incremental, within a firm or industry and can have important effects on costs, efficiency and productivity, and labor.</a:t>
            </a:r>
          </a:p>
          <a:p>
            <a:endParaRPr lang="en-US" sz="2000" dirty="0"/>
          </a:p>
          <a:p>
            <a:r>
              <a:rPr lang="en-US" sz="2000" dirty="0"/>
              <a:t>Technological change can be disruptive, shuttering business or business sectors and opening up new industries.</a:t>
            </a:r>
          </a:p>
          <a:p>
            <a:endParaRPr lang="en-US" sz="2000" dirty="0"/>
          </a:p>
          <a:p>
            <a:r>
              <a:rPr lang="en-US" sz="2000" dirty="0"/>
              <a:t>The consequences of technological change fall unevenly:  often, the haves and have-nots have very different experiences with new technological system.  </a:t>
            </a: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7296091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a:stretch/>
        </p:blipFill>
        <p:spPr>
          <a:xfrm>
            <a:off x="0" y="0"/>
            <a:ext cx="12192000" cy="6858000"/>
          </a:xfrm>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1362437" y="400485"/>
            <a:ext cx="9467127" cy="2527911"/>
          </a:xfrm>
        </p:spPr>
        <p:txBody>
          <a:bodyPr/>
          <a:lstStyle/>
          <a:p>
            <a:r>
              <a:rPr lang="en-US" dirty="0"/>
              <a:t>Reach out if You Have Questions</a:t>
            </a:r>
          </a:p>
        </p:txBody>
      </p:sp>
      <p:sp>
        <p:nvSpPr>
          <p:cNvPr id="8" name="Text Placeholder 7">
            <a:extLst>
              <a:ext uri="{FF2B5EF4-FFF2-40B4-BE49-F238E27FC236}">
                <a16:creationId xmlns:a16="http://schemas.microsoft.com/office/drawing/2014/main" id="{86613063-168A-02B8-4326-BB842F3B83E2}"/>
              </a:ext>
            </a:extLst>
          </p:cNvPr>
          <p:cNvSpPr>
            <a:spLocks noGrp="1"/>
          </p:cNvSpPr>
          <p:nvPr>
            <p:ph type="body" sz="quarter" idx="10"/>
          </p:nvPr>
        </p:nvSpPr>
        <p:spPr>
          <a:xfrm>
            <a:off x="1362075" y="3738622"/>
            <a:ext cx="9467850" cy="2527911"/>
          </a:xfrm>
        </p:spPr>
        <p:txBody>
          <a:bodyPr/>
          <a:lstStyle/>
          <a:p>
            <a:r>
              <a:rPr lang="en-US" dirty="0"/>
              <a:t>Dr. J. Croissant</a:t>
            </a:r>
          </a:p>
          <a:p>
            <a:r>
              <a:rPr lang="en-US" dirty="0">
                <a:hlinkClick r:id="rId3"/>
              </a:rPr>
              <a:t>jlc@arizona.edu</a:t>
            </a:r>
            <a:endParaRPr lang="en-US" dirty="0"/>
          </a:p>
          <a:p>
            <a:r>
              <a:rPr lang="en-US" dirty="0">
                <a:hlinkClick r:id="rId4"/>
              </a:rPr>
              <a:t>https://sites.arizona.edu/jennifercroissant/</a:t>
            </a:r>
            <a:r>
              <a:rPr lang="en-US" dirty="0"/>
              <a:t> </a:t>
            </a:r>
          </a:p>
          <a:p>
            <a:endParaRPr lang="en-US" dirty="0"/>
          </a:p>
          <a:p>
            <a:endParaRPr lang="en-US" dirty="0"/>
          </a:p>
        </p:txBody>
      </p:sp>
    </p:spTree>
    <p:extLst>
      <p:ext uri="{BB962C8B-B14F-4D97-AF65-F5344CB8AC3E}">
        <p14:creationId xmlns:p14="http://schemas.microsoft.com/office/powerpoint/2010/main" val="2184472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57200"/>
            <a:ext cx="4837176" cy="1993392"/>
          </a:xfrm>
          <a:noFill/>
        </p:spPr>
        <p:txBody>
          <a:bodyPr anchor="b">
            <a:noAutofit/>
          </a:bodyPr>
          <a:lstStyle/>
          <a:p>
            <a:r>
              <a:rPr lang="en-US" dirty="0"/>
              <a:t>AGENDA Week 1</a:t>
            </a:r>
            <a:br>
              <a:rPr lang="en-US" dirty="0"/>
            </a:br>
            <a:endParaRPr lang="en-US" dirty="0"/>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562818" y="2752344"/>
            <a:ext cx="4837174" cy="3136392"/>
          </a:xfrm>
          <a:noFill/>
        </p:spPr>
        <p:txBody>
          <a:bodyPr anchor="t">
            <a:normAutofit/>
          </a:bodyPr>
          <a:lstStyle/>
          <a:p>
            <a:r>
              <a:rPr lang="en-US" dirty="0"/>
              <a:t>Part 1 </a:t>
            </a:r>
          </a:p>
          <a:p>
            <a:r>
              <a:rPr lang="en-US" dirty="0"/>
              <a:t>	Chapter 1</a:t>
            </a:r>
          </a:p>
          <a:p>
            <a:r>
              <a:rPr lang="en-US" dirty="0"/>
              <a:t>	Chapter 2</a:t>
            </a:r>
          </a:p>
          <a:p>
            <a:endParaRPr lang="en-US" dirty="0"/>
          </a:p>
          <a:p>
            <a:endParaRPr lang="en-US" dirty="0"/>
          </a:p>
          <a:p>
            <a:endParaRPr lang="en-US" dirty="0"/>
          </a:p>
        </p:txBody>
      </p:sp>
    </p:spTree>
    <p:extLst>
      <p:ext uri="{BB962C8B-B14F-4D97-AF65-F5344CB8AC3E}">
        <p14:creationId xmlns:p14="http://schemas.microsoft.com/office/powerpoint/2010/main" val="11574951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57200"/>
            <a:ext cx="4837176" cy="1993392"/>
          </a:xfrm>
          <a:noFill/>
        </p:spPr>
        <p:txBody>
          <a:bodyPr anchor="b">
            <a:noAutofit/>
          </a:bodyPr>
          <a:lstStyle/>
          <a:p>
            <a:r>
              <a:rPr lang="en-US" dirty="0"/>
              <a:t>AGENDA Details</a:t>
            </a:r>
            <a:br>
              <a:rPr lang="en-US" dirty="0"/>
            </a:br>
            <a:endParaRPr lang="en-US" dirty="0"/>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562818" y="2752344"/>
            <a:ext cx="4837174" cy="3136392"/>
          </a:xfrm>
          <a:noFill/>
        </p:spPr>
        <p:txBody>
          <a:bodyPr anchor="t">
            <a:normAutofit/>
          </a:bodyPr>
          <a:lstStyle/>
          <a:p>
            <a:r>
              <a:rPr lang="en-US" dirty="0"/>
              <a:t>Themes</a:t>
            </a:r>
          </a:p>
          <a:p>
            <a:r>
              <a:rPr lang="en-US" dirty="0"/>
              <a:t>KEY </a:t>
            </a:r>
            <a:r>
              <a:rPr lang="en-US" dirty="0" err="1"/>
              <a:t>TERms</a:t>
            </a:r>
            <a:endParaRPr lang="en-US" dirty="0"/>
          </a:p>
          <a:p>
            <a:r>
              <a:rPr lang="en-US" dirty="0"/>
              <a:t>Cases</a:t>
            </a:r>
          </a:p>
          <a:p>
            <a:r>
              <a:rPr lang="en-US" dirty="0"/>
              <a:t>Critical Questions</a:t>
            </a:r>
          </a:p>
          <a:p>
            <a:endParaRPr lang="en-US" dirty="0"/>
          </a:p>
          <a:p>
            <a:endParaRPr lang="en-US" dirty="0"/>
          </a:p>
          <a:p>
            <a:endParaRPr lang="en-US" dirty="0"/>
          </a:p>
        </p:txBody>
      </p:sp>
    </p:spTree>
    <p:extLst>
      <p:ext uri="{BB962C8B-B14F-4D97-AF65-F5344CB8AC3E}">
        <p14:creationId xmlns:p14="http://schemas.microsoft.com/office/powerpoint/2010/main" val="16720179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2286000"/>
            <a:ext cx="9144000" cy="2286000"/>
          </a:xfrm>
        </p:spPr>
        <p:txBody>
          <a:bodyPr/>
          <a:lstStyle/>
          <a:p>
            <a:r>
              <a:rPr lang="en-US" dirty="0"/>
              <a:t>Defining Technology: “More Than Google”</a:t>
            </a:r>
          </a:p>
        </p:txBody>
      </p:sp>
    </p:spTree>
    <p:extLst>
      <p:ext uri="{BB962C8B-B14F-4D97-AF65-F5344CB8AC3E}">
        <p14:creationId xmlns:p14="http://schemas.microsoft.com/office/powerpoint/2010/main" val="4678692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5" y="466344"/>
            <a:ext cx="6241651" cy="1710354"/>
          </a:xfrm>
          <a:noFill/>
        </p:spPr>
        <p:txBody>
          <a:bodyPr anchor="ctr"/>
          <a:lstStyle/>
          <a:p>
            <a:r>
              <a:rPr lang="en-US" dirty="0"/>
              <a:t>THEMES</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5242426" y="2286000"/>
            <a:ext cx="6241650" cy="3474720"/>
          </a:xfrm>
          <a:noFill/>
        </p:spPr>
        <p:txBody>
          <a:bodyPr vert="horz" lIns="91440" tIns="45720" rIns="91440" bIns="45720" rtlCol="0" anchor="t">
            <a:normAutofit/>
          </a:bodyPr>
          <a:lstStyle/>
          <a:p>
            <a:r>
              <a:rPr lang="en-US" dirty="0"/>
              <a:t>Defining Technology</a:t>
            </a:r>
          </a:p>
          <a:p>
            <a:r>
              <a:rPr lang="en-US" dirty="0"/>
              <a:t>Prior Beliefs and Ideologies about Technology</a:t>
            </a:r>
          </a:p>
          <a:p>
            <a:r>
              <a:rPr lang="en-US" dirty="0"/>
              <a:t>Critical Thinking about Technology</a:t>
            </a:r>
          </a:p>
        </p:txBody>
      </p:sp>
    </p:spTree>
    <p:extLst>
      <p:ext uri="{BB962C8B-B14F-4D97-AF65-F5344CB8AC3E}">
        <p14:creationId xmlns:p14="http://schemas.microsoft.com/office/powerpoint/2010/main" val="36666746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365760"/>
            <a:ext cx="10515600" cy="1325563"/>
          </a:xfrm>
          <a:noFill/>
        </p:spPr>
        <p:txBody>
          <a:bodyPr anchor="ctr"/>
          <a:lstStyle/>
          <a:p>
            <a:r>
              <a:rPr lang="en-US" dirty="0"/>
              <a:t>KEY TERMS</a:t>
            </a:r>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quarter" idx="15"/>
          </p:nvPr>
        </p:nvSpPr>
        <p:spPr>
          <a:xfrm>
            <a:off x="838200" y="1790329"/>
            <a:ext cx="5134335" cy="4113054"/>
          </a:xfrm>
          <a:noFill/>
        </p:spPr>
        <p:txBody>
          <a:bodyPr vert="horz" lIns="91440" tIns="45720" rIns="91440" bIns="45720" rtlCol="0" anchor="t">
            <a:normAutofit fontScale="92500" lnSpcReduction="20000"/>
          </a:bodyPr>
          <a:lstStyle/>
          <a:p>
            <a:r>
              <a:rPr lang="en-US" dirty="0"/>
              <a:t>Presentism</a:t>
            </a:r>
          </a:p>
          <a:p>
            <a:r>
              <a:rPr lang="en-US" dirty="0"/>
              <a:t>Technology</a:t>
            </a:r>
          </a:p>
          <a:p>
            <a:r>
              <a:rPr lang="en-US" dirty="0"/>
              <a:t>Organization</a:t>
            </a:r>
          </a:p>
          <a:p>
            <a:r>
              <a:rPr lang="en-US" dirty="0"/>
              <a:t>Component/Artifact/System</a:t>
            </a:r>
          </a:p>
          <a:p>
            <a:r>
              <a:rPr lang="en-US" dirty="0"/>
              <a:t>Goals and Ends</a:t>
            </a:r>
          </a:p>
          <a:p>
            <a:r>
              <a:rPr lang="en-US" dirty="0"/>
              <a:t>Means</a:t>
            </a:r>
          </a:p>
          <a:p>
            <a:r>
              <a:rPr lang="en-US" dirty="0"/>
              <a:t>Progress</a:t>
            </a:r>
          </a:p>
          <a:p>
            <a:r>
              <a:rPr lang="en-US" dirty="0"/>
              <a:t>Reverse Salient</a:t>
            </a:r>
          </a:p>
          <a:p>
            <a:pPr lvl="1" indent="0">
              <a:buNone/>
            </a:pPr>
            <a:r>
              <a:rPr lang="en-US" dirty="0"/>
              <a:t>Technological Optimism and Pessimism</a:t>
            </a:r>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quarter" idx="16"/>
          </p:nvPr>
        </p:nvSpPr>
        <p:spPr>
          <a:xfrm>
            <a:off x="6219464" y="1790329"/>
            <a:ext cx="5134335" cy="4113054"/>
          </a:xfrm>
          <a:noFill/>
        </p:spPr>
        <p:txBody>
          <a:bodyPr>
            <a:normAutofit lnSpcReduction="10000"/>
          </a:bodyPr>
          <a:lstStyle/>
          <a:p>
            <a:r>
              <a:rPr lang="en-US" dirty="0"/>
              <a:t>Technology as Metaphor</a:t>
            </a:r>
          </a:p>
          <a:p>
            <a:r>
              <a:rPr lang="en-US" dirty="0"/>
              <a:t>Technology and Rationality</a:t>
            </a:r>
          </a:p>
          <a:p>
            <a:r>
              <a:rPr lang="en-US" dirty="0"/>
              <a:t>Limits of Rationality</a:t>
            </a:r>
          </a:p>
          <a:p>
            <a:r>
              <a:rPr lang="en-US" dirty="0"/>
              <a:t>Gender and Technology</a:t>
            </a:r>
          </a:p>
          <a:p>
            <a:r>
              <a:rPr lang="en-US" dirty="0"/>
              <a:t>Technological Determinism</a:t>
            </a:r>
          </a:p>
          <a:p>
            <a:r>
              <a:rPr lang="en-US" dirty="0"/>
              <a:t>Social Construction of Technology</a:t>
            </a:r>
          </a:p>
          <a:p>
            <a:r>
              <a:rPr lang="en-US" dirty="0"/>
              <a:t>Heuristics</a:t>
            </a:r>
          </a:p>
          <a:p>
            <a:r>
              <a:rPr lang="en-US" dirty="0"/>
              <a:t>Systems Thinking</a:t>
            </a: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6437779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r>
              <a:rPr lang="en-US" dirty="0"/>
              <a:t>CASES</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2024781"/>
            <a:ext cx="5212079" cy="4137189"/>
          </a:xfrm>
          <a:noFill/>
        </p:spPr>
        <p:txBody>
          <a:bodyPr>
            <a:normAutofit/>
          </a:bodyPr>
          <a:lstStyle/>
          <a:p>
            <a:r>
              <a:rPr lang="en-US" sz="2800" b="1" dirty="0"/>
              <a:t>Technology is gendered.</a:t>
            </a:r>
            <a:endParaRPr lang="en-US" sz="2800" dirty="0"/>
          </a:p>
          <a:p>
            <a:r>
              <a:rPr lang="en-US" sz="2800" dirty="0"/>
              <a:t>The concept or cultural imagination of technology has the broad category associated with masculinity, which neglects women’s contributions to technology, and overlooks the artifacts and systems that are gendered as feminine as being real technologies.  </a:t>
            </a: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quarter" idx="14"/>
          </p:nvPr>
        </p:nvSpPr>
        <p:spPr>
          <a:xfrm>
            <a:off x="6459795" y="2024780"/>
            <a:ext cx="4894006" cy="4137189"/>
          </a:xfrm>
          <a:noFill/>
        </p:spPr>
        <p:txBody>
          <a:bodyPr>
            <a:normAutofit/>
          </a:bodyPr>
          <a:lstStyle/>
          <a:p>
            <a:r>
              <a:rPr lang="en-US" sz="2800" b="1" dirty="0"/>
              <a:t>Technology can </a:t>
            </a:r>
            <a:r>
              <a:rPr lang="en-US" sz="2800" b="1" i="1" dirty="0"/>
              <a:t>create</a:t>
            </a:r>
            <a:r>
              <a:rPr lang="en-US" sz="2800" b="1" dirty="0"/>
              <a:t> needs</a:t>
            </a:r>
            <a:r>
              <a:rPr lang="en-US" sz="2800" dirty="0"/>
              <a:t>.</a:t>
            </a:r>
          </a:p>
          <a:p>
            <a:r>
              <a:rPr lang="en-US" sz="2800" dirty="0"/>
              <a:t>See the case of aspirin, or ED drugs, that turned a natural process (fever, erectile dysfunction) into a medial problem that can be solved.</a:t>
            </a:r>
          </a:p>
          <a:p>
            <a:endParaRPr lang="en-US" dirty="0"/>
          </a:p>
          <a:p>
            <a:endParaRPr lang="en-US" dirty="0"/>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1581912"/>
          </a:xfrm>
          <a:noFill/>
        </p:spPr>
        <p:txBody>
          <a:bodyPr anchor="b"/>
          <a:lstStyle/>
          <a:p>
            <a:r>
              <a:rPr lang="en-US" dirty="0"/>
              <a:t>CRITICAL QUESTIONS</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200" y="2257063"/>
            <a:ext cx="4894006" cy="3904906"/>
          </a:xfrm>
          <a:noFill/>
        </p:spPr>
        <p:txBody>
          <a:bodyPr vert="horz" lIns="91440" tIns="45720" rIns="91440" bIns="45720" rtlCol="0" anchor="t">
            <a:normAutofit fontScale="850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b="0" i="0" dirty="0">
                <a:latin typeface="Times New Roman" panose="02020603050405020304" pitchFamily="18" charset="0"/>
              </a:rPr>
              <a:t>Here are 5 propositions for critical thinking about S&amp;T: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en-US" b="0" i="0" dirty="0">
              <a:latin typeface="Times New Roman" panose="02020603050405020304" pitchFamily="18" charset="0"/>
            </a:endParaRPr>
          </a:p>
          <a:p>
            <a:pPr eaLnBrk="1" hangingPunct="1"/>
            <a:r>
              <a:rPr lang="en-US" altLang="en-US" sz="1800" dirty="0"/>
              <a:t>1- Science and Technology are Social Institutions</a:t>
            </a:r>
          </a:p>
          <a:p>
            <a:pPr eaLnBrk="1" hangingPunct="1"/>
            <a:r>
              <a:rPr lang="en-US" altLang="en-US" sz="1800" dirty="0"/>
              <a:t>2- Science and Technology affect and are affected by the distribution of resources and power in and across societies</a:t>
            </a:r>
          </a:p>
          <a:p>
            <a:pPr eaLnBrk="1" hangingPunct="1"/>
            <a:r>
              <a:rPr lang="en-US" altLang="en-US" sz="1800" dirty="0"/>
              <a:t>3- Cross-cultural comparisons are important to critical understanding of S&amp;T</a:t>
            </a:r>
          </a:p>
          <a:p>
            <a:pPr eaLnBrk="1" hangingPunct="1"/>
            <a:r>
              <a:rPr lang="en-US" altLang="en-US" dirty="0"/>
              <a:t>4 - Understanding the social construction of science and technology avoids technological determinism and helps to make S&amp;T more responsive to public needs</a:t>
            </a:r>
            <a:endParaRPr lang="en-US" altLang="en-US" sz="1800" dirty="0"/>
          </a:p>
          <a:p>
            <a:pPr eaLnBrk="1" hangingPunct="1">
              <a:lnSpc>
                <a:spcPct val="90000"/>
              </a:lnSpc>
            </a:pPr>
            <a:r>
              <a:rPr lang="en-US" altLang="en-US" dirty="0"/>
              <a:t>5- Critical understanding of S&amp;T does NOT mean being anti-science or anti-technology, but does mean being </a:t>
            </a:r>
            <a:r>
              <a:rPr lang="en-US" altLang="en-US" u="sng" dirty="0"/>
              <a:t>careful</a:t>
            </a:r>
            <a:r>
              <a:rPr lang="en-US" altLang="en-US" dirty="0"/>
              <a:t> about accepting technologies and </a:t>
            </a:r>
            <a:r>
              <a:rPr lang="en-US" altLang="en-US" u="sng" dirty="0"/>
              <a:t>thoughtful</a:t>
            </a:r>
            <a:r>
              <a:rPr lang="en-US" altLang="en-US" dirty="0"/>
              <a:t> in prioritizing scientific research.</a:t>
            </a:r>
          </a:p>
          <a:p>
            <a:pPr eaLnBrk="1" hangingPunct="1">
              <a:lnSpc>
                <a:spcPct val="90000"/>
              </a:lnSpc>
            </a:pPr>
            <a:r>
              <a:rPr lang="en-US" altLang="en-US" dirty="0"/>
              <a:t>5a- Sometimes critical understanding entails using </a:t>
            </a:r>
            <a:r>
              <a:rPr lang="en-US" altLang="en-US" i="1" dirty="0"/>
              <a:t>different</a:t>
            </a:r>
            <a:r>
              <a:rPr lang="en-US" altLang="en-US" dirty="0"/>
              <a:t> patterns of thinking and </a:t>
            </a:r>
            <a:r>
              <a:rPr lang="en-US" altLang="en-US" i="1" dirty="0"/>
              <a:t>different</a:t>
            </a:r>
            <a:r>
              <a:rPr lang="en-US" altLang="en-US" dirty="0"/>
              <a:t> technologies, ones appropriate to environmentally, socially, and personally sustainable lifeways</a:t>
            </a:r>
          </a:p>
          <a:p>
            <a:endParaRPr lang="en-US" dirty="0"/>
          </a:p>
          <a:p>
            <a:endParaRPr lang="en-US" dirty="0"/>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16495977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2286000"/>
            <a:ext cx="9144000" cy="2286000"/>
          </a:xfrm>
        </p:spPr>
        <p:txBody>
          <a:bodyPr/>
          <a:lstStyle/>
          <a:p>
            <a:r>
              <a:rPr lang="en-US" dirty="0"/>
              <a:t>Defining Technology: Winners and Losers</a:t>
            </a:r>
          </a:p>
        </p:txBody>
      </p:sp>
    </p:spTree>
    <p:extLst>
      <p:ext uri="{BB962C8B-B14F-4D97-AF65-F5344CB8AC3E}">
        <p14:creationId xmlns:p14="http://schemas.microsoft.com/office/powerpoint/2010/main" val="1102653270"/>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ac_CP_V19" id="{030227AD-26D8-46F7-B412-6532AF4DDFEA}" vid="{787E6F9C-FC70-455D-8D81-5DEDA8A08F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2.xml><?xml version="1.0" encoding="utf-8"?>
<ds:datastoreItem xmlns:ds="http://schemas.openxmlformats.org/officeDocument/2006/customXml" ds:itemID="{85C2645A-E767-4D7E-984D-234E531E4556}">
  <ds:schemaRefs>
    <ds:schemaRef ds:uri="http://purl.org/dc/elements/1.1/"/>
    <ds:schemaRef ds:uri="http://www.w3.org/XML/1998/namespace"/>
    <ds:schemaRef ds:uri="16c05727-aa75-4e4a-9b5f-8a80a1165891"/>
    <ds:schemaRef ds:uri="http://schemas.microsoft.com/office/2006/documentManagement/types"/>
    <ds:schemaRef ds:uri="http://schemas.microsoft.com/office/2006/metadata/properties"/>
    <ds:schemaRef ds:uri="http://schemas.microsoft.com/office/infopath/2007/PartnerControls"/>
    <ds:schemaRef ds:uri="http://purl.org/dc/dcmitype/"/>
    <ds:schemaRef ds:uri="71af3243-3dd4-4a8d-8c0d-dd76da1f02a5"/>
    <ds:schemaRef ds:uri="http://schemas.openxmlformats.org/package/2006/metadata/core-properties"/>
    <ds:schemaRef ds:uri="230e9df3-be65-4c73-a93b-d1236ebd677e"/>
    <ds:schemaRef ds:uri="http://schemas.microsoft.com/sharepoint/v3"/>
    <ds:schemaRef ds:uri="http://purl.org/dc/terms/"/>
  </ds:schemaRefs>
</ds:datastoreItem>
</file>

<file path=customXml/itemProps3.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{7DEA98CB-8810-4B39-BE9A-FC4D6A110090}tf55661986_win32</Template>
  <TotalTime>11914</TotalTime>
  <Words>2858</Words>
  <Application>Microsoft Office PowerPoint</Application>
  <PresentationFormat>Widescreen</PresentationFormat>
  <Paragraphs>183</Paragraphs>
  <Slides>15</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Aptos</vt:lpstr>
      <vt:lpstr>Arial</vt:lpstr>
      <vt:lpstr>Calibri</vt:lpstr>
      <vt:lpstr>Calibri Light</vt:lpstr>
      <vt:lpstr>Symbol</vt:lpstr>
      <vt:lpstr>Times New Roman</vt:lpstr>
      <vt:lpstr>Wingdings</vt:lpstr>
      <vt:lpstr>Custom</vt:lpstr>
      <vt:lpstr>Technology and Society Week 1</vt:lpstr>
      <vt:lpstr>AGENDA Week 1 </vt:lpstr>
      <vt:lpstr>AGENDA Details </vt:lpstr>
      <vt:lpstr>Defining Technology: “More Than Google”</vt:lpstr>
      <vt:lpstr>THEMES</vt:lpstr>
      <vt:lpstr>KEY TERMS</vt:lpstr>
      <vt:lpstr>CASES</vt:lpstr>
      <vt:lpstr>CRITICAL QUESTIONS</vt:lpstr>
      <vt:lpstr>Defining Technology: Winners and Losers</vt:lpstr>
      <vt:lpstr>THEMES</vt:lpstr>
      <vt:lpstr>KEY TERMS</vt:lpstr>
      <vt:lpstr>CASES</vt:lpstr>
      <vt:lpstr>CRITICAL QUESTIONS</vt:lpstr>
      <vt:lpstr>SUMMARY AND SYNTHESIS</vt:lpstr>
      <vt:lpstr>Reach out if You Have Questions</vt:lpstr>
    </vt:vector>
  </TitlesOfParts>
  <Company>The University of Arizona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Technology and Society</dc:title>
  <dc:creator>Croissant, Jennifer L - (jlc)</dc:creator>
  <cp:lastModifiedBy>Croissant, Jennifer L - (jlc)</cp:lastModifiedBy>
  <cp:revision>3</cp:revision>
  <dcterms:created xsi:type="dcterms:W3CDTF">2024-05-31T18:44:46Z</dcterms:created>
  <dcterms:modified xsi:type="dcterms:W3CDTF">2024-06-12T16:17:19Z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